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276" r:id="rId3"/>
    <p:sldId id="277" r:id="rId4"/>
    <p:sldId id="318" r:id="rId6"/>
    <p:sldId id="257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75" r:id="rId18"/>
    <p:sldId id="329" r:id="rId19"/>
    <p:sldId id="378" r:id="rId20"/>
    <p:sldId id="379" r:id="rId21"/>
    <p:sldId id="380" r:id="rId22"/>
    <p:sldId id="381" r:id="rId23"/>
    <p:sldId id="283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customXml" Target="../customXml/item1.xml"/><Relationship Id="rId3" Type="http://schemas.openxmlformats.org/officeDocument/2006/relationships/slide" Target="slides/slide1.xml"/><Relationship Id="rId29" Type="http://schemas.openxmlformats.org/officeDocument/2006/relationships/customXmlProps" Target="../customXml/itemProps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B3D72F79-8D12-4E95-BD8F-1E4847E72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1456626" y="3281619"/>
            <a:ext cx="1527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INTELLIGENT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endParaRPr lang="en-US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true"/>
          <p:nvPr/>
        </p:nvSpPr>
        <p:spPr>
          <a:xfrm>
            <a:off x="4048125" y="2212975"/>
            <a:ext cx="6899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44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第二部分：商业模式变革</a:t>
            </a:r>
            <a:endParaRPr lang="zh-CN" altLang="en-US" sz="44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42082" y="79375"/>
            <a:ext cx="3352802" cy="838200"/>
          </a:xfrm>
          <a:prstGeom prst="rect">
            <a:avLst/>
          </a:prstGeom>
        </p:spPr>
      </p:pic>
      <p:pic>
        <p:nvPicPr>
          <p:cNvPr id="3" name="44B7C0F4-79DB-4F8B-9303-0E098D69D8BE-1" descr="/tmp/qt_temp.XV2261qt_temp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  <p:pic>
        <p:nvPicPr>
          <p:cNvPr id="9" name="图片 8" descr="ascending-graph-1173935_640"/>
          <p:cNvPicPr>
            <a:picLocks noChangeAspect="true"/>
          </p:cNvPicPr>
          <p:nvPr/>
        </p:nvPicPr>
        <p:blipFill>
          <a:blip r:embed="rId6"/>
          <a:srcRect l="9646" t="8419" r="14271" b="11346"/>
          <a:stretch>
            <a:fillRect/>
          </a:stretch>
        </p:blipFill>
        <p:spPr>
          <a:xfrm>
            <a:off x="1553845" y="2212975"/>
            <a:ext cx="1333500" cy="935990"/>
          </a:xfrm>
          <a:prstGeom prst="rect">
            <a:avLst/>
          </a:prstGeom>
        </p:spPr>
      </p:pic>
      <p:pic>
        <p:nvPicPr>
          <p:cNvPr id="5" name="44B7C0F4-79DB-4F8B-9303-0E098D69D8BE-3" descr="qt_temp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566660" y="4351655"/>
            <a:ext cx="1306195" cy="1306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ebay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、淘宝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000">
                <a:latin typeface="微软雅黑" panose="020B0503020204020204" charset="-122"/>
                <a:ea typeface="微软雅黑" panose="020B0503020204020204" charset="-122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即个人对个人，网站作为平台存在，连接着买卖双方。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国外网站中，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ebay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是典型代表，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年创立于美国加州，每天有来自全球近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个国家的用户在这个平台上进行交易和交流。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国内，淘宝网是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网站的典型代表。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年推出支付宝，为消费者在淘宝上的消费进行担保，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年推出阿里旺旺，便利了买卖双方的沟通，如今淘宝已经实现了“千人千面”的阶段性目标，为用户提供细致的个性化服务。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0" y="4517390"/>
            <a:ext cx="3415030" cy="1365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195" y="4517390"/>
            <a:ext cx="342900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：对传统工业时代的颠覆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322705" y="953135"/>
            <a:ext cx="95465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随着标准化商品市场的逐渐饱和，以及年轻人消费群体对个性化的追求，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模式迅速升温。</a:t>
            </a:r>
            <a:r>
              <a:rPr lang="en-US" altLang="zh-CN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就是消费者提出要求，制造者据此设计消费品、装备品，是真正客户驱动的商业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最明显的特征就是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以用户为主导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，用户从商品的被动接受者变成主动参与者，甚至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决策者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的品牌是由用户作为主导的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口碑品牌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，不再是由厂商主导的广告品牌，品牌是在与用户的一次次交流、互动体验中竖立起来并传播出去。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rcRect r="21680"/>
          <a:stretch>
            <a:fillRect/>
          </a:stretch>
        </p:blipFill>
        <p:spPr>
          <a:xfrm>
            <a:off x="1657350" y="3677285"/>
            <a:ext cx="3729990" cy="285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5"/>
          <a:srcRect l="6616" t="7329" r="6444" b="12491"/>
          <a:stretch>
            <a:fillRect/>
          </a:stretch>
        </p:blipFill>
        <p:spPr>
          <a:xfrm>
            <a:off x="6247765" y="4001135"/>
            <a:ext cx="4189095" cy="220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的代表性案例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90" y="4436110"/>
            <a:ext cx="1961515" cy="1961515"/>
          </a:xfrm>
          <a:prstGeom prst="rect">
            <a:avLst/>
          </a:prstGeom>
        </p:spPr>
      </p:pic>
      <p:sp>
        <p:nvSpPr>
          <p:cNvPr id="3" name="文本框 2"/>
          <p:cNvSpPr txBox="true"/>
          <p:nvPr/>
        </p:nvSpPr>
        <p:spPr>
          <a:xfrm>
            <a:off x="1322705" y="848360"/>
            <a:ext cx="95465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戴尔通过直销网站实现了用户先定制方案，后组织生产。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尚品宅配家居网让用户可以深度定制属于自己风格的家居产品。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上汽集团的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MG5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极客版汽车允许用户根据需求，选择配置、座椅、系统、保险、车贷，甚至语音助手对主人的称呼。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这些定制均是以满足用户的个性化需求为首要目标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，实现了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的真正落地，但在进行个性化定制的同时，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个性化与规模化之间的矛盾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也逐渐显现出来，目前，市场上广泛应用的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定制方式并没有从根本上解决上述矛盾。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5"/>
          <a:srcRect l="5197" t="24296" r="5419" b="17630"/>
          <a:stretch>
            <a:fillRect/>
          </a:stretch>
        </p:blipFill>
        <p:spPr>
          <a:xfrm>
            <a:off x="3969385" y="4794885"/>
            <a:ext cx="3320415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370" y="4525010"/>
            <a:ext cx="3509645" cy="197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87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数据智能驱动的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天猫商城定制化小家电案例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天猫商城推出一种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基于数据智能的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，为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的发展打开一扇新的大门。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：阿里包下了美的、九阳、苏泊尔等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个品牌的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条生产线，专为天猫提供小家电定制服务，通过天猫掌握的数据，做出分析结果，去指导这些生产线的研发、设计、生产和定价。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数据共享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：天猫还启动了数据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共享计划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，将收集到的行业数据，如价格分布、关键属性、成交量、消费者评价。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通过大数据指导厂商研发、设计和生产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：在天猫包下生产线的方式中，用户的搜索浏览、驻留时间、购物车、下单、评价等数据均被全程记录，同时结合用户的个人资料进行交叉分析、抽样分析、群体分析等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数据智能挖掘，得出产品线生产所需数据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天猫数据分析结果显示北京雾霾天气多，用户对空气净化器需求更多，根据这些结果为小家电进行特别的功能设计。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天猫根据地域和时间数据的分析结果，为生产线安排合理的库存。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实体制造业转型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模式的变革要求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1322705" y="811530"/>
            <a:ext cx="95465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除了依托互联网起家的电商企业外，大量实体制造业也纷纷效仿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模式：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在前端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，企业可以把产品以相对标准化的模块形式提供给消费者，供其组合，或者直接让消费者参与到产品的设计、生产过程中来。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在企业内部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，提升组织和管理能力，充分了解消费者的个性化需求。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在后端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，企业积极调整供应链，提高柔性化生产和服务能力。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10" y="2980055"/>
            <a:ext cx="5524500" cy="2581275"/>
          </a:xfrm>
          <a:prstGeom prst="rect">
            <a:avLst/>
          </a:prstGeom>
        </p:spPr>
      </p:pic>
      <p:sp>
        <p:nvSpPr>
          <p:cNvPr id="16" name="文本框 15"/>
          <p:cNvSpPr txBox="true"/>
          <p:nvPr/>
        </p:nvSpPr>
        <p:spPr>
          <a:xfrm>
            <a:off x="1205230" y="5636895"/>
            <a:ext cx="9546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年上汽大通在阿里的支持下推出私人订制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D90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，从设计到定价共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66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万用户参与，有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58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类可供消费者自由选择的定制方案，对应多种价格梯度，来满足不同阶层消费者，消费者的参与均在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上完成。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模式的逻辑起点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7635" y="904240"/>
            <a:ext cx="954659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在传统商业时代，“用户第一”是一种价值观，是企业孜孜以求的前进方向和目标，但在智能商业时代，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“客户驱动，用户第一”已经称为企业运营的起点和基础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，之所以产生这一变革，很大一部分原因在于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互联网和数据智能技术的飞速发展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商家和客户能够实时互动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通过互联网，可以实现企业与客户之间高效率、低成本的海量连接和互动。如今客户的转移成本比以前低很多，企业只有和客户建立长期的互动关系，才有可能得到快速的反馈，不断提高服务能力和产品竞争力。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t="17357" b="16653"/>
          <a:stretch>
            <a:fillRect/>
          </a:stretch>
        </p:blipFill>
        <p:spPr>
          <a:xfrm>
            <a:off x="3926840" y="3903980"/>
            <a:ext cx="5363845" cy="260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客户驱动：C2B模式的逻辑起点（续）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数据等于意见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互联网时代用户行为是可以数据化的，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用户在使用产品过程中所产生的行为痕迹都会被一一记录下来，这等于直接将需求表达出来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例如，用户在搜索引擎的结果页点击了那一条，就相当于直接通知搜索引擎按相关性排序的结果够不够好，淘宝的商品推荐亦是如此。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产品的快速迭代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数据智能引擎具有自我优化的能力，用户在表达需求之后，可以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实时对产品和服务做出相应的优化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，做到这一点的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前提是在产品中加入互联网产品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这一有机组成部分。互联网产品是与用户产生联结、持续互动的界面，真实收集用户需求和反馈。未来智能企业中，无论提供的是实体产品还是某种服务，都需要将互联网产品作为其中重要部分。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客户驱动：尚品宅配的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模式案例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尚品宅配成立于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年，是一家专攻定制家具的企业，前身是圆方软件，所以甚至数据收集的重要性。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数据驱动产品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：为了符合用户需求，公司收集了无数楼盘、房型的资料，建立了属于自己的房型库，并据此延伸出了独具特色的产品库，坐拥千万客户。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技术驱动变革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：尚品宅配充分利用已有的大数据、云计算等技术，结合数据优势，将过去先设计、生产出家具，再推向市场雇佣大量的人员进行推销的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模式，转变为了先通过互联网技术收集数据，然后根据用户反馈进行定制，最后进行生产、运输、组装等一系列工作的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成功上市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：思维的转换和技术的延伸，使其在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2017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月成功上市。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落到实处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03910"/>
            <a:ext cx="95465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的变化是一种思维模式的转变，消费者从被动的产品接受者变成了产品的直接决定者，企业要向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方向发展，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首先要转变思维，做到“用户体验至上”，并依靠数据智能将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商业模式落到实处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。具体可分为以下三大方法：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收集数据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做好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模式最为重要的一点就是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快速、有效地收集用户的需求信息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，以搜索框、网红、客服为主导，连接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端，将收集到的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端需求反馈给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端企业，将其作为经营决策的重要依据，这是今后考验企业运营能力的一大标准。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18413" r="18083"/>
          <a:stretch>
            <a:fillRect/>
          </a:stretch>
        </p:blipFill>
        <p:spPr>
          <a:xfrm>
            <a:off x="2306320" y="4210050"/>
            <a:ext cx="2976245" cy="2437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rcRect b="32246"/>
          <a:stretch>
            <a:fillRect/>
          </a:stretch>
        </p:blipFill>
        <p:spPr>
          <a:xfrm>
            <a:off x="7126605" y="4210050"/>
            <a:ext cx="2524125" cy="245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转变思维，将C2B落到实处（续）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吸引数据，引领潮流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移动互联网时代，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信息传播渠道出现多元化、碎片化态势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，越来越难以垄断，因此只能去吸引每一个人，让其成为你的“粉丝”，自发分享传播，形成网红经济。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传统电商是依靠流量促进销量，而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模式则是让购买变成了一种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社区行为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，消费者的消费决策受社区领袖的影响要大于广告。电商只要能够做好社会化营销就可以提高转化率，更容易通过口碑的传播建立自己的品牌形象。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r="22263"/>
          <a:stretch>
            <a:fillRect/>
          </a:stretch>
        </p:blipFill>
        <p:spPr>
          <a:xfrm>
            <a:off x="1906905" y="4041140"/>
            <a:ext cx="3303270" cy="2623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5" y="4041140"/>
            <a:ext cx="3454400" cy="262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9579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本部分简介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>
            <p:ph type="title"/>
          </p:nvPr>
        </p:nvSpPr>
        <p:spPr>
          <a:xfrm>
            <a:off x="1986280" y="2287270"/>
            <a:ext cx="669290" cy="2041525"/>
          </a:xfrm>
        </p:spPr>
        <p:txBody>
          <a:bodyPr vert="horz" wrap="square" lIns="91440" tIns="45720" rIns="91440" bIns="45720" anchor="ctr" anchorCtr="false">
            <a:no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本部分大纲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83"/>
          <p:cNvSpPr>
            <a:spLocks noChangeArrowheads="true"/>
          </p:cNvSpPr>
          <p:nvPr/>
        </p:nvSpPr>
        <p:spPr bwMode="auto">
          <a:xfrm>
            <a:off x="3543935" y="2921318"/>
            <a:ext cx="6240780" cy="1014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anchor="ctr">
            <a:spAutoFit/>
          </a:bodyPr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 </a:t>
            </a:r>
            <a:r>
              <a:rPr kumimoji="0" lang="en-US" altLang="zh-CN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：未来的核心商业模式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第二节  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S2B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：通往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C2B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模式的自然演化路径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false" advTm="0"/>
    </mc:Choice>
    <mc:Fallback>
      <p:transition advClick="false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转变思维，将C2B落到实处（续）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8270" y="720725"/>
            <a:ext cx="95465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根据需求打造个性化产品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移动互联网时代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90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后、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00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后成为消费主体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，更崇尚自我个性的表达与张扬，表现在消费观念上，就是对商品个性化的要求，不再局限于功能方面，更多追求的是一种身份和自我价值的体现。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通过产品的个性化定制，消费者获得了被满足的快感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，一方面，企业按照自己的需求生产和提供产品，使其得到一种身份和价值感被提升的满足；另一方面，消费者能够参与其中，更容易对产品产生认同，甚至对企业本身也会有种归属感。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" y="4134485"/>
            <a:ext cx="4484370" cy="2523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rcRect l="4335" t="51014" r="3998" b="5367"/>
          <a:stretch>
            <a:fillRect/>
          </a:stretch>
        </p:blipFill>
        <p:spPr>
          <a:xfrm>
            <a:off x="5601335" y="4187190"/>
            <a:ext cx="6118860" cy="2417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3" name="图片 32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8" name="图片 37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9" name="图片 38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300"/>
            <a:ext cx="12192000" cy="638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本框 29"/>
          <p:cNvSpPr txBox="true"/>
          <p:nvPr/>
        </p:nvSpPr>
        <p:spPr>
          <a:xfrm>
            <a:off x="5116195" y="2244090"/>
            <a:ext cx="3957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r>
              <a:rPr lang="en-US" altLang="zh-CN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    </a:t>
            </a:r>
            <a:r>
              <a:rPr lang="zh-CN" altLang="en-US" sz="7200" spc="300" dirty="0">
                <a:solidFill>
                  <a:srgbClr val="C31F23"/>
                </a:solidFill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谢</a:t>
            </a:r>
            <a:endParaRPr lang="en-US" altLang="zh-CN" sz="7200" spc="300" dirty="0">
              <a:solidFill>
                <a:srgbClr val="C31F23"/>
              </a:solidFill>
              <a:latin typeface="微软雅黑" panose="020B0503020204020204" charset="-122"/>
              <a:ea typeface="微软雅黑" panose="020B0503020204020204" charset="-122"/>
              <a:cs typeface="经典综艺体简" panose="02010609000101010101" pitchFamily="49" charset="-122"/>
            </a:endParaRPr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73832" y="2540"/>
            <a:ext cx="3352802" cy="838200"/>
          </a:xfrm>
          <a:prstGeom prst="rect">
            <a:avLst/>
          </a:prstGeom>
        </p:spPr>
      </p:pic>
      <p:sp>
        <p:nvSpPr>
          <p:cNvPr id="14" name="文本框 13"/>
          <p:cNvSpPr txBox="true"/>
          <p:nvPr/>
        </p:nvSpPr>
        <p:spPr>
          <a:xfrm>
            <a:off x="1203579" y="3315274"/>
            <a:ext cx="20345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INTERNET CREDIT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45" y="2007235"/>
            <a:ext cx="1180465" cy="1180465"/>
          </a:xfrm>
          <a:prstGeom prst="rect">
            <a:avLst/>
          </a:prstGeom>
        </p:spPr>
      </p:pic>
      <p:pic>
        <p:nvPicPr>
          <p:cNvPr id="9" name="44B7C0F4-79DB-4F8B-9303-0E098D69D8BE-2" descr="/tmp/qt_temp.XV2261qt_temp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20" y="4352290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第一节 C2B：未来的核心商业模式</a:t>
            </a:r>
            <a:endParaRPr 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AutoShape 4"/>
          <p:cNvSpPr>
            <a:spLocks noChangeArrowheads="true"/>
          </p:cNvSpPr>
          <p:nvPr/>
        </p:nvSpPr>
        <p:spPr bwMode="blackWhite">
          <a:xfrm>
            <a:off x="2698750" y="2395220"/>
            <a:ext cx="7762240" cy="495300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了解互联网商业传统的三大商业模式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AutoShape 5"/>
          <p:cNvSpPr>
            <a:spLocks noChangeArrowheads="true"/>
          </p:cNvSpPr>
          <p:nvPr/>
        </p:nvSpPr>
        <p:spPr bwMode="blackWhite">
          <a:xfrm>
            <a:off x="2698750" y="2983865"/>
            <a:ext cx="7762240" cy="65595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掌握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模式的根本特征和发展基础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6"/>
          <p:cNvSpPr>
            <a:spLocks noChangeArrowheads="true"/>
          </p:cNvSpPr>
          <p:nvPr/>
        </p:nvSpPr>
        <p:spPr bwMode="blackWhite">
          <a:xfrm>
            <a:off x="2698750" y="3733165"/>
            <a:ext cx="7762240" cy="611505"/>
          </a:xfrm>
          <a:prstGeom prst="roundRect">
            <a:avLst>
              <a:gd name="adj" fmla="val 9106"/>
            </a:avLst>
          </a:prstGeom>
          <a:gradFill rotWithShape="true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true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C2B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模式落到实处的实践方法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2"/>
          <p:cNvSpPr>
            <a:spLocks noGrp="true"/>
          </p:cNvSpPr>
          <p:nvPr/>
        </p:nvSpPr>
        <p:spPr>
          <a:xfrm>
            <a:off x="1616710" y="2291080"/>
            <a:ext cx="669290" cy="2041525"/>
          </a:xfrm>
          <a:prstGeom prst="rect">
            <a:avLst/>
          </a:prstGeom>
        </p:spPr>
        <p:txBody>
          <a:bodyPr vert="horz" wrap="square" lIns="91440" tIns="45720" rIns="91440" bIns="45720" rtlCol="0" anchor="ctr" anchorCtr="false">
            <a:normAutofit lnSpcReduction="20000"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第一节 C2B：未来的核心商业模式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sp>
        <p:nvSpPr>
          <p:cNvPr id="36" name="AutoShape 6"/>
          <p:cNvSpPr/>
          <p:nvPr/>
        </p:nvSpPr>
        <p:spPr>
          <a:xfrm>
            <a:off x="3220085" y="3338830"/>
            <a:ext cx="6657340" cy="54102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三、客户驱动：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模式的逻辑起点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AutoShape 7"/>
          <p:cNvSpPr/>
          <p:nvPr/>
        </p:nvSpPr>
        <p:spPr>
          <a:xfrm>
            <a:off x="2889250" y="2617470"/>
            <a:ext cx="657288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：对传统工业时代的颠覆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AutoShape 8"/>
          <p:cNvSpPr/>
          <p:nvPr/>
        </p:nvSpPr>
        <p:spPr>
          <a:xfrm>
            <a:off x="2541270" y="1897380"/>
            <a:ext cx="6137275" cy="5327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一、传统三大商业模式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9" name="Group 9"/>
          <p:cNvGrpSpPr/>
          <p:nvPr/>
        </p:nvGrpSpPr>
        <p:grpSpPr>
          <a:xfrm rot="0">
            <a:off x="1898015" y="2030730"/>
            <a:ext cx="422275" cy="399415"/>
            <a:chOff x="0" y="0"/>
            <a:chExt cx="1615" cy="1615"/>
          </a:xfrm>
        </p:grpSpPr>
        <p:sp>
          <p:nvSpPr>
            <p:cNvPr id="40" name="Oval 10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Oval 11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Oval 12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3" name="Oval 13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Oval 14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5" name="Oval 15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Group 16"/>
          <p:cNvGrpSpPr/>
          <p:nvPr/>
        </p:nvGrpSpPr>
        <p:grpSpPr>
          <a:xfrm rot="0">
            <a:off x="2312670" y="2686050"/>
            <a:ext cx="422275" cy="399415"/>
            <a:chOff x="0" y="0"/>
            <a:chExt cx="1615" cy="1615"/>
          </a:xfrm>
        </p:grpSpPr>
        <p:sp>
          <p:nvSpPr>
            <p:cNvPr id="47" name="Oval 17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Oval 18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19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0" name="Oval 20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21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2" name="Oval 22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3" name="Group 23"/>
          <p:cNvGrpSpPr/>
          <p:nvPr/>
        </p:nvGrpSpPr>
        <p:grpSpPr>
          <a:xfrm rot="0">
            <a:off x="2667000" y="3405505"/>
            <a:ext cx="422275" cy="399415"/>
            <a:chOff x="0" y="0"/>
            <a:chExt cx="1615" cy="1615"/>
          </a:xfrm>
        </p:grpSpPr>
        <p:sp>
          <p:nvSpPr>
            <p:cNvPr id="54" name="Oval 24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Oval 25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Oval 26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7" name="Oval 27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Oval 28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9" name="Oval 29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0" name="AutoShape 5"/>
          <p:cNvSpPr/>
          <p:nvPr/>
        </p:nvSpPr>
        <p:spPr>
          <a:xfrm>
            <a:off x="3484245" y="4117340"/>
            <a:ext cx="6758305" cy="54038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DDDDDD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fals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99FF"/>
              </a:buClr>
              <a:buFont typeface="Wingdings" panose="05000000000000000000" pitchFamily="2" charset="2"/>
              <a:buChar char="v"/>
              <a:defRPr sz="32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B7E7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347D"/>
              </a:buClr>
              <a:buFont typeface="Wingdings" panose="05000000000000000000" pitchFamily="2" charset="2"/>
              <a:buChar char="•"/>
              <a:defRPr sz="2400" kern="1200">
                <a:solidFill>
                  <a:srgbClr val="17347D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rgbClr val="17347D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四、转变思维，将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落到实处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Group 30"/>
          <p:cNvGrpSpPr/>
          <p:nvPr/>
        </p:nvGrpSpPr>
        <p:grpSpPr>
          <a:xfrm rot="0">
            <a:off x="2961005" y="4188460"/>
            <a:ext cx="422275" cy="399415"/>
            <a:chOff x="0" y="0"/>
            <a:chExt cx="1615" cy="1615"/>
          </a:xfrm>
        </p:grpSpPr>
        <p:sp>
          <p:nvSpPr>
            <p:cNvPr id="62" name="Oval 31"/>
            <p:cNvSpPr/>
            <p:nvPr/>
          </p:nvSpPr>
          <p:spPr>
            <a:xfrm>
              <a:off x="0" y="0"/>
              <a:ext cx="1615" cy="1615"/>
            </a:xfrm>
            <a:prstGeom prst="ellipse">
              <a:avLst/>
            </a:prstGeom>
            <a:gradFill rotWithShape="true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Oval 32"/>
            <p:cNvSpPr/>
            <p:nvPr/>
          </p:nvSpPr>
          <p:spPr>
            <a:xfrm>
              <a:off x="92" y="91"/>
              <a:ext cx="1430" cy="1430"/>
            </a:xfrm>
            <a:prstGeom prst="ellipse">
              <a:avLst/>
            </a:prstGeom>
            <a:gradFill rotWithShape="true">
              <a:gsLst>
                <a:gs pos="0">
                  <a:srgbClr val="FFFFFF"/>
                </a:gs>
                <a:gs pos="50000">
                  <a:srgbClr val="A2A2A2"/>
                </a:gs>
                <a:gs pos="100000">
                  <a:srgbClr val="FFFFFF"/>
                </a:gs>
              </a:gsLst>
              <a:lin ang="0" scaled="true"/>
              <a:tileRect/>
            </a:gradFill>
            <a:ln w="9525">
              <a:noFill/>
            </a:ln>
          </p:spPr>
          <p:txBody>
            <a:bodyPr wrap="none" anchor="ctr" anchorCtr="fals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Oval 33"/>
            <p:cNvSpPr>
              <a:spLocks noChangeArrowheads="true"/>
            </p:cNvSpPr>
            <p:nvPr/>
          </p:nvSpPr>
          <p:spPr bwMode="auto">
            <a:xfrm>
              <a:off x="175" y="175"/>
              <a:ext cx="1265" cy="1265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FFFFFF"/>
                </a:gs>
                <a:gs pos="100000">
                  <a:srgbClr val="9999FF"/>
                </a:gs>
              </a:gsLst>
              <a:lin ang="18900000" scaled="true"/>
            </a:gradFill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Oval 34"/>
            <p:cNvSpPr/>
            <p:nvPr/>
          </p:nvSpPr>
          <p:spPr>
            <a:xfrm>
              <a:off x="176" y="176"/>
              <a:ext cx="1262" cy="1264"/>
            </a:xfrm>
            <a:prstGeom prst="ellipse">
              <a:avLst/>
            </a:prstGeom>
            <a:gradFill rotWithShape="true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wrap="square"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Oval 35"/>
            <p:cNvSpPr>
              <a:spLocks noChangeArrowheads="true"/>
            </p:cNvSpPr>
            <p:nvPr/>
          </p:nvSpPr>
          <p:spPr bwMode="auto">
            <a:xfrm>
              <a:off x="256" y="256"/>
              <a:ext cx="1097" cy="1104"/>
            </a:xfrm>
            <a:prstGeom prst="ellipse">
              <a:avLst/>
            </a:prstGeom>
            <a:gradFill rotWithShape="true">
              <a:gsLst>
                <a:gs pos="0">
                  <a:srgbClr val="9999FF"/>
                </a:gs>
                <a:gs pos="50000">
                  <a:srgbClr val="53538A"/>
                </a:gs>
                <a:gs pos="100000">
                  <a:srgbClr val="9999FF"/>
                </a:gs>
              </a:gsLst>
              <a:lin ang="2700000" scaled="true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7" name="Oval 36"/>
            <p:cNvSpPr/>
            <p:nvPr/>
          </p:nvSpPr>
          <p:spPr>
            <a:xfrm>
              <a:off x="259" y="259"/>
              <a:ext cx="1096" cy="1098"/>
            </a:xfrm>
            <a:prstGeom prst="ellipse">
              <a:avLst/>
            </a:prstGeom>
            <a:gradFill rotWithShape="true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18900000" scaled="true"/>
              <a:tileRect/>
            </a:gradFill>
            <a:ln w="9525">
              <a:noFill/>
            </a:ln>
          </p:spPr>
          <p:txBody>
            <a:bodyPr anchor="ctr" anchorCtr="fals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99FF"/>
                </a:buClr>
                <a:buFont typeface="Wingdings" panose="05000000000000000000" pitchFamily="2" charset="2"/>
                <a:buChar char="v"/>
                <a:defRPr sz="32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7B7E7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347D"/>
                </a:buClr>
                <a:buFont typeface="Wingdings" panose="05000000000000000000" pitchFamily="2" charset="2"/>
                <a:buChar char="•"/>
                <a:defRPr sz="2400" kern="1200">
                  <a:solidFill>
                    <a:srgbClr val="17347D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 kern="1200">
                  <a:solidFill>
                    <a:srgbClr val="17347D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把握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模式才能成为未来的商界领袖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22705" y="982980"/>
            <a:ext cx="9546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随着生活水平和科技水平的不断提高，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用户的个性化需求逐渐显露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想要“一网打尽”所有用户并靠规模制胜上午传统商业模式已经渐渐被时代淘汰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，现在的品牌变得越来越细分，越来越多元，开始重视小部分人的意见与需求，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en-US" sz="2000">
                <a:latin typeface="微软雅黑" panose="020B0503020204020204" charset="-122"/>
                <a:ea typeface="微软雅黑" panose="020B0503020204020204" charset="-122"/>
              </a:rPr>
              <a:t>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模式由此悄然兴起，把握住这一趋势的企业，才有可能成为未来的商界领袖。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rcRect l="9165" t="27680" r="4082" b="25560"/>
          <a:stretch>
            <a:fillRect/>
          </a:stretch>
        </p:blipFill>
        <p:spPr>
          <a:xfrm>
            <a:off x="1254125" y="3961765"/>
            <a:ext cx="4453890" cy="2226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10" y="3930015"/>
            <a:ext cx="5344795" cy="229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1024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传统三大商业模式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23035" y="833755"/>
            <a:ext cx="9546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商业模式是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工商业创造收入和利润的计划，公司的顾客服务计划的总结，它包括策略和实施。如果要想做一个企业，而不单单是一次成功的生意或投资，就需要一个有最终目标、可持续性的商业模式。</a:t>
            </a:r>
            <a:endParaRPr 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80" y="2464435"/>
            <a:ext cx="5146040" cy="288163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1322705" y="543369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无论何种商业模式，起点一定来自用户的痛点，</a:t>
            </a:r>
            <a:r>
              <a:rPr 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来自一种未被发现或满足的需求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，互联网商业领域，较为常见的有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分别指商家和个人。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代表企业：阿里巴巴、中化网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399540" y="945515"/>
            <a:ext cx="9546590" cy="567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指的是商家对商家，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业务往往意味着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项目单价和利润率都比较高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，可进一步细分为：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水平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和垂直</a:t>
            </a:r>
            <a:r>
              <a:rPr lang="en-US" altLang="zh-CN" sz="20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，水平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指的是企业与客户企业之间是平行关系，垂直是指两者处于同一产业链之内，属于上下游关系。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水平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：阿里巴巴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阿里巴巴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已经称为全球最大的商人社区和网上贸易市场，为全球近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个国家、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700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多万家企业提供服务，其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业务主要分为四大类：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帮助企业完成交易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：为买家服务，帮助这些企业找到他们想要的商品，如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1688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，阿里巴巴国际站。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帮助企业宣传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：为卖家服务，通过对企业产品、形象、文化的宣传，帮他们找到更好的买家。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帮企业交友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：提供商业圈交友服务，通过阿里旺旺国际版软件，帮助企业之间进行交流和信息传递。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帮助企业寻找商机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：发布大量国际商业行情，提供专项咨询服务。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代表企业：阿里巴巴、中化网（续）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94551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垂直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就是为企业寻找上游与下游伙伴，为零售商寻找供应商，为生产商寻找经销商，大大提高了企业之间的合作效率。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0" y="2249805"/>
            <a:ext cx="6430010" cy="2358390"/>
          </a:xfrm>
          <a:prstGeom prst="rect">
            <a:avLst/>
          </a:prstGeom>
        </p:spPr>
      </p:pic>
      <p:sp>
        <p:nvSpPr>
          <p:cNvPr id="26" name="文本框 25"/>
          <p:cNvSpPr txBox="true"/>
          <p:nvPr/>
        </p:nvSpPr>
        <p:spPr>
          <a:xfrm>
            <a:off x="1508125" y="5313045"/>
            <a:ext cx="9546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中国化工网（化工网）是中国第一家专业的化工网站，也是目前知名度最高、最受消费者信赖的化工专类网站。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2" y="2575"/>
            <a:ext cx="12192002" cy="6851867"/>
            <a:chOff x="-2" y="2575"/>
            <a:chExt cx="12192002" cy="6851867"/>
          </a:xfrm>
        </p:grpSpPr>
        <p:pic>
          <p:nvPicPr>
            <p:cNvPr id="29" name="图片 28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0" name="图片 29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1" name="图片 30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32" name="图片 31"/>
            <p:cNvPicPr>
              <a:picLocks noChangeAspect="true"/>
            </p:cNvPicPr>
            <p:nvPr/>
          </p:nvPicPr>
          <p:blipFill>
            <a:blip r:embed="rId1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9" name="图片 18"/>
            <p:cNvPicPr>
              <a:picLocks noChangeAspect="true"/>
            </p:cNvPicPr>
            <p:nvPr/>
          </p:nvPicPr>
          <p:blipFill rotWithShape="true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>
              <a:off x="5707965" y="2575"/>
              <a:ext cx="648403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1" name="图片 20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flipH="true" flipV="true">
              <a:off x="-2" y="2575"/>
              <a:ext cx="4702465" cy="77036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2" name="图片 21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/>
            <a:stretch>
              <a:fillRect/>
            </a:stretch>
          </p:blipFill>
          <p:spPr>
            <a:xfrm rot="10800000">
              <a:off x="-2" y="6759208"/>
              <a:ext cx="648403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图片 24"/>
            <p:cNvPicPr>
              <a:picLocks noChangeAspect="true"/>
            </p:cNvPicPr>
            <p:nvPr/>
          </p:nvPicPr>
          <p:blipFill>
            <a:blip r:embed="rId3">
              <a:lum bright="70000" contrast="-70000"/>
            </a:blip>
            <a:srcRect l="4950" r="26116"/>
            <a:stretch>
              <a:fillRect/>
            </a:stretch>
          </p:blipFill>
          <p:spPr>
            <a:xfrm rot="10800000" flipH="true" flipV="true">
              <a:off x="7489535" y="6759208"/>
              <a:ext cx="4702465" cy="95234"/>
            </a:xfrm>
            <a:custGeom>
              <a:avLst/>
              <a:gdLst>
                <a:gd name="connsiteX0" fmla="*/ 137250 w 4702465"/>
                <a:gd name="connsiteY0" fmla="*/ 0 h 222240"/>
                <a:gd name="connsiteX1" fmla="*/ 4702465 w 4702465"/>
                <a:gd name="connsiteY1" fmla="*/ 0 h 222240"/>
                <a:gd name="connsiteX2" fmla="*/ 4702465 w 4702465"/>
                <a:gd name="connsiteY2" fmla="*/ 222240 h 222240"/>
                <a:gd name="connsiteX3" fmla="*/ 0 w 4702465"/>
                <a:gd name="connsiteY3" fmla="*/ 222240 h 22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2465" h="222240">
                  <a:moveTo>
                    <a:pt x="137250" y="0"/>
                  </a:moveTo>
                  <a:lnTo>
                    <a:pt x="4702465" y="0"/>
                  </a:lnTo>
                  <a:lnTo>
                    <a:pt x="4702465" y="222240"/>
                  </a:lnTo>
                  <a:lnTo>
                    <a:pt x="0" y="22224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79375"/>
            <a:ext cx="12192000" cy="6381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文本框 13"/>
          <p:cNvSpPr txBox="true"/>
          <p:nvPr/>
        </p:nvSpPr>
        <p:spPr>
          <a:xfrm>
            <a:off x="314325" y="137160"/>
            <a:ext cx="747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代表企业：亚马逊、天猫和京东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1414780" y="887095"/>
            <a:ext cx="95465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B2C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商业模式是指商家直接将产品或服务销售给消费者，电子商务的先驱亚马逊是其中的接触代表。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亚马逊诞生于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年，最初主要经营图书，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后逐步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将经营范围扩展到电子产品、化妆、家居、音乐和视频等领域，称为互联网中的“百货大楼”。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天猫诞生于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年，前身是淘宝商城，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的双十一，天猫创下了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小时销售额突破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亿元的惊人业绩，创下世界纪录（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天4982亿）。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京东诞生于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年，最初经营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3C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电子产品，于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年在美国纳斯达克证券交易所上市，对物流的大力投入为其快速增长奠定了扎实基础。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82825" y="4891405"/>
            <a:ext cx="7743190" cy="1419860"/>
            <a:chOff x="1484" y="7716"/>
            <a:chExt cx="12194" cy="2236"/>
          </a:xfrm>
        </p:grpSpPr>
        <p:pic>
          <p:nvPicPr>
            <p:cNvPr id="4" name="图片 3"/>
            <p:cNvPicPr>
              <a:picLocks noChangeAspect="true"/>
            </p:cNvPicPr>
            <p:nvPr/>
          </p:nvPicPr>
          <p:blipFill>
            <a:blip r:embed="rId4"/>
            <a:srcRect l="11533" t="27230" r="11583" b="27560"/>
            <a:stretch>
              <a:fillRect/>
            </a:stretch>
          </p:blipFill>
          <p:spPr>
            <a:xfrm>
              <a:off x="1484" y="7898"/>
              <a:ext cx="5839" cy="179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4" y="7716"/>
              <a:ext cx="2158" cy="215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2" y="7716"/>
              <a:ext cx="2247" cy="22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3">
      <extobjdata type="44B7C0F4-79DB-4F8B-9303-0E098D69D8BE" data="ewogICAiTGFzdFVybCIgOiAiaHR0cDovL3d3dy50b3BzY2FuLmNvbS93cHMvaW5kZXguaHRtbD90ZXh0PWh0dHBzJTNBJTJGJTJGd3d3LnByb2Nlc3Nvbi5jb20lMkZ2aWV3JTJGbGluayUyRjYxMzcxMTk2MGUzZTc0MTJlY2Q5NmUzNyZ0ZXh0VHlwZT10ZXh0JnJvdW5kPTAmZ3JhZGllbnRXYXk9MCZmdENvbG9yPSUyM2FiYTAwMCZjb250ZW50PSVFNiU4MCU5RCVFNyVCQiVCNCVFNSVBRiVCQyVFNSU5QiVCRSIsCiAgICJMb2dvIiA6ICIiLAogICAiT3JpZ2luYWxVcmwiIDogImh0dHA6Ly93d3cudG9wc2Nhbi5jb20vd3BzL2luZGV4Lmh0bWw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4033</Words>
  <Application>WPS 演示</Application>
  <PresentationFormat>宽屏</PresentationFormat>
  <Paragraphs>146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经典综艺体简</vt:lpstr>
      <vt:lpstr>新宋体</vt:lpstr>
      <vt:lpstr>Wingdings</vt:lpstr>
      <vt:lpstr>Arial Unicode MS</vt:lpstr>
      <vt:lpstr>Arial Black</vt:lpstr>
      <vt:lpstr>Office 主题​​</vt:lpstr>
      <vt:lpstr>PowerPoint 演示文稿</vt:lpstr>
      <vt:lpstr>本部分大纲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zjz</dc:creator>
  <cp:lastModifiedBy>zjz</cp:lastModifiedBy>
  <cp:revision>115</cp:revision>
  <dcterms:created xsi:type="dcterms:W3CDTF">2021-09-07T07:17:18Z</dcterms:created>
  <dcterms:modified xsi:type="dcterms:W3CDTF">2021-09-07T07:17:18Z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